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1"/>
  </p:notesMasterIdLst>
  <p:sldIdLst>
    <p:sldId id="256" r:id="rId5"/>
    <p:sldId id="345" r:id="rId6"/>
    <p:sldId id="407" r:id="rId7"/>
    <p:sldId id="399" r:id="rId8"/>
    <p:sldId id="391" r:id="rId9"/>
    <p:sldId id="402" r:id="rId10"/>
    <p:sldId id="400" r:id="rId11"/>
    <p:sldId id="401" r:id="rId12"/>
    <p:sldId id="392" r:id="rId13"/>
    <p:sldId id="416" r:id="rId14"/>
    <p:sldId id="414" r:id="rId15"/>
    <p:sldId id="779" r:id="rId16"/>
    <p:sldId id="404" r:id="rId17"/>
    <p:sldId id="778" r:id="rId18"/>
    <p:sldId id="403" r:id="rId19"/>
    <p:sldId id="425" r:id="rId20"/>
  </p:sldIdLst>
  <p:sldSz cx="9144000" cy="6858000" type="screen4x3"/>
  <p:notesSz cx="6797675" cy="987266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8603621-7B7A-486A-8AED-DFA24877CCB5}">
          <p14:sldIdLst>
            <p14:sldId id="256"/>
            <p14:sldId id="345"/>
            <p14:sldId id="407"/>
            <p14:sldId id="399"/>
            <p14:sldId id="391"/>
            <p14:sldId id="402"/>
            <p14:sldId id="400"/>
            <p14:sldId id="401"/>
            <p14:sldId id="392"/>
            <p14:sldId id="416"/>
            <p14:sldId id="414"/>
            <p14:sldId id="779"/>
            <p14:sldId id="404"/>
            <p14:sldId id="778"/>
          </p14:sldIdLst>
        </p14:section>
        <p14:section name="Sezione senza titolo" id="{656A854F-1DED-499E-8ABB-0A76E4D7E0AC}">
          <p14:sldIdLst>
            <p14:sldId id="40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odi Gianluca" initials="P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1CC92-6787-41DA-2AD4-D3569D4A4289}" v="41" dt="2020-09-02T13:48:41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odi Gianluca" userId="S::gianluca.parodi@regione.emilia-romagna.it::52ae76f6-fadf-4e43-bfb4-757f49aa0c88" providerId="AD" clId="Web-{DB01CC92-6787-41DA-2AD4-D3569D4A4289}"/>
    <pc:docChg chg="modSld">
      <pc:chgData name="Parodi Gianluca" userId="S::gianluca.parodi@regione.emilia-romagna.it::52ae76f6-fadf-4e43-bfb4-757f49aa0c88" providerId="AD" clId="Web-{DB01CC92-6787-41DA-2AD4-D3569D4A4289}" dt="2020-09-02T13:48:41.092" v="39" actId="20577"/>
      <pc:docMkLst>
        <pc:docMk/>
      </pc:docMkLst>
      <pc:sldChg chg="modSp">
        <pc:chgData name="Parodi Gianluca" userId="S::gianluca.parodi@regione.emilia-romagna.it::52ae76f6-fadf-4e43-bfb4-757f49aa0c88" providerId="AD" clId="Web-{DB01CC92-6787-41DA-2AD4-D3569D4A4289}" dt="2020-09-02T13:48:09.248" v="0" actId="20577"/>
        <pc:sldMkLst>
          <pc:docMk/>
          <pc:sldMk cId="1925760175" sldId="256"/>
        </pc:sldMkLst>
        <pc:spChg chg="mod">
          <ac:chgData name="Parodi Gianluca" userId="S::gianluca.parodi@regione.emilia-romagna.it::52ae76f6-fadf-4e43-bfb4-757f49aa0c88" providerId="AD" clId="Web-{DB01CC92-6787-41DA-2AD4-D3569D4A4289}" dt="2020-09-02T13:48:09.248" v="0" actId="20577"/>
          <ac:spMkLst>
            <pc:docMk/>
            <pc:sldMk cId="1925760175" sldId="256"/>
            <ac:spMk id="11" creationId="{3FE2FD5E-06E6-4DA6-928E-F40C2F0FBA07}"/>
          </ac:spMkLst>
        </pc:spChg>
      </pc:sldChg>
      <pc:sldChg chg="modSp">
        <pc:chgData name="Parodi Gianluca" userId="S::gianluca.parodi@regione.emilia-romagna.it::52ae76f6-fadf-4e43-bfb4-757f49aa0c88" providerId="AD" clId="Web-{DB01CC92-6787-41DA-2AD4-D3569D4A4289}" dt="2020-09-02T13:48:37.374" v="37" actId="20577"/>
        <pc:sldMkLst>
          <pc:docMk/>
          <pc:sldMk cId="2972649944" sldId="425"/>
        </pc:sldMkLst>
        <pc:spChg chg="mod">
          <ac:chgData name="Parodi Gianluca" userId="S::gianluca.parodi@regione.emilia-romagna.it::52ae76f6-fadf-4e43-bfb4-757f49aa0c88" providerId="AD" clId="Web-{DB01CC92-6787-41DA-2AD4-D3569D4A4289}" dt="2020-09-02T13:48:37.374" v="37" actId="20577"/>
          <ac:spMkLst>
            <pc:docMk/>
            <pc:sldMk cId="2972649944" sldId="42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7B47D-C2EE-1C4B-8BC4-DCDE68A66878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DA34-54EA-4148-972D-3FDBF95D589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61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5DA34-54EA-4148-972D-3FDBF95D589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5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1FCA4072-C8C6-4242-8478-F7E3BB0CF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96584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14145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3170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4926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DC1FCC0-0DF0-4F31-9D5D-D0D28EED69AA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56439D91-18E6-4682-AA25-06B6B408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296" y="9429937"/>
            <a:ext cx="2893392" cy="49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351E9655-6382-4438-ACB3-DC74A30E03DC}" type="slidenum">
              <a:rPr lang="it-IT" altLang="it-IT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algn="r" eaLnBrk="1">
                <a:lnSpc>
                  <a:spcPct val="95000"/>
                </a:lnSpc>
                <a:buSzPct val="100000"/>
              </a:pPr>
              <a:t>2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822D825-DB9C-4953-BD98-1D0F9B460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CE4CEA2A-359D-4544-BC98-5A740331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629" y="4714969"/>
            <a:ext cx="5335831" cy="446735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50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1FCA4072-C8C6-4242-8478-F7E3BB0CF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96584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14145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3170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4926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DC1FCC0-0DF0-4F31-9D5D-D0D28EED69AA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56439D91-18E6-4682-AA25-06B6B408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296" y="9429937"/>
            <a:ext cx="2893392" cy="49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351E9655-6382-4438-ACB3-DC74A30E03DC}" type="slidenum">
              <a:rPr lang="it-IT" altLang="it-IT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algn="r" eaLnBrk="1">
                <a:lnSpc>
                  <a:spcPct val="95000"/>
                </a:lnSpc>
                <a:buSzPct val="100000"/>
              </a:pPr>
              <a:t>3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822D825-DB9C-4953-BD98-1D0F9B460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CE4CEA2A-359D-4544-BC98-5A740331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629" y="4714969"/>
            <a:ext cx="5335831" cy="446735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061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1FCA4072-C8C6-4242-8478-F7E3BB0CF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96584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14145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3170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4926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DC1FCC0-0DF0-4F31-9D5D-D0D28EED69AA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5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56439D91-18E6-4682-AA25-06B6B408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096" y="10181386"/>
            <a:ext cx="2867941" cy="5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351E9655-6382-4438-ACB3-DC74A30E03DC}" type="slidenum">
              <a:rPr lang="it-IT" altLang="it-IT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algn="r" eaLnBrk="1">
                <a:lnSpc>
                  <a:spcPct val="95000"/>
                </a:lnSpc>
                <a:buSzPct val="100000"/>
              </a:pPr>
              <a:t>5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822D825-DB9C-4953-BD98-1D0F9B460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7063" y="815975"/>
            <a:ext cx="5354637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CE4CEA2A-359D-4544-BC98-5A740331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766" y="5090695"/>
            <a:ext cx="5288895" cy="4823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255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1FCA4072-C8C6-4242-8478-F7E3BB0CF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96584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14145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3170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4926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DC1FCC0-0DF0-4F31-9D5D-D0D28EED69AA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7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56439D91-18E6-4682-AA25-06B6B408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096" y="10181386"/>
            <a:ext cx="2867941" cy="5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351E9655-6382-4438-ACB3-DC74A30E03DC}" type="slidenum">
              <a:rPr lang="it-IT" altLang="it-IT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algn="r" eaLnBrk="1">
                <a:lnSpc>
                  <a:spcPct val="95000"/>
                </a:lnSpc>
                <a:buSzPct val="100000"/>
              </a:pPr>
              <a:t>7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822D825-DB9C-4953-BD98-1D0F9B460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7063" y="815975"/>
            <a:ext cx="5354637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CE4CEA2A-359D-4544-BC98-5A740331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766" y="5090695"/>
            <a:ext cx="5288895" cy="4823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036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1FCA4072-C8C6-4242-8478-F7E3BB0CF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96584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14145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3170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4926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DC1FCC0-0DF0-4F31-9D5D-D0D28EED69AA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9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56439D91-18E6-4682-AA25-06B6B408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096" y="10181386"/>
            <a:ext cx="2867941" cy="5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351E9655-6382-4438-ACB3-DC74A30E03DC}" type="slidenum">
              <a:rPr lang="it-IT" altLang="it-IT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algn="r" eaLnBrk="1">
                <a:lnSpc>
                  <a:spcPct val="95000"/>
                </a:lnSpc>
                <a:buSzPct val="100000"/>
              </a:pPr>
              <a:t>9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822D825-DB9C-4953-BD98-1D0F9B460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7063" y="815975"/>
            <a:ext cx="5354637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CE4CEA2A-359D-4544-BC98-5A740331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766" y="5090695"/>
            <a:ext cx="5288895" cy="4823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675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1FCA4072-C8C6-4242-8478-F7E3BB0CFE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96584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14145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3170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49266" indent="-208780" defTabSz="410312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DC1FCC0-0DF0-4F31-9D5D-D0D28EED69AA}" type="slidenum">
              <a:rPr lang="it-IT" altLang="it-IT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10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56439D91-18E6-4682-AA25-06B6B4080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096" y="10181386"/>
            <a:ext cx="2867941" cy="5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351E9655-6382-4438-ACB3-DC74A30E03DC}" type="slidenum">
              <a:rPr lang="it-IT" altLang="it-IT"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algn="r" eaLnBrk="1">
                <a:lnSpc>
                  <a:spcPct val="95000"/>
                </a:lnSpc>
                <a:buSzPct val="100000"/>
              </a:pPr>
              <a:t>10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822D825-DB9C-4953-BD98-1D0F9B460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7063" y="815975"/>
            <a:ext cx="5354637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CE4CEA2A-359D-4544-BC98-5A7403313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766" y="5090695"/>
            <a:ext cx="5288895" cy="4823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5176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Verso la programmazione 21/27 (ci saranno soldi, c’è l’ op 5, c’è la volontà della RER)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5DA34-54EA-4148-972D-3FDBF95D589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8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5DA34-54EA-4148-972D-3FDBF95D589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6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22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25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1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13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7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68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68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5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5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34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6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4A4E-F9DF-B442-BF67-8DB9CF6EA546}" type="datetimeFigureOut">
              <a:rPr lang="it-IT" smtClean="0"/>
              <a:pPr/>
              <a:t>02/09/2020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F765-0568-4043-9D5F-BDB5EBE6DF4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36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ndieuropei.regione.emilia-romagna.it/video/aree-interne/futuro-presente-appennino-piacentino-parmense" TargetMode="External"/><Relationship Id="rId13" Type="http://schemas.openxmlformats.org/officeDocument/2006/relationships/hyperlink" Target="http://www.agenziacoesione.gov.it/lacoesione/le-politiche-di-coesione-in-italia-2014-2020/strategie-delle-politiche-di-coesione/strategia-nazionale-per-le-aree-interne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fondieuropei.regione.emilia-romagna.it/fondi-strutturali/temi/aree-interne/i-video" TargetMode="External"/><Relationship Id="rId12" Type="http://schemas.openxmlformats.org/officeDocument/2006/relationships/hyperlink" Target="https://fondieuropei.regione.emilia-romagna.it/fondi-strutturali/temi/aree-interne/fare-comunit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ndieuropei.regione.emilia-romagna.it/fondi-strutturali/temi/aree-interne/il-percorso-di-approvazione-delle-strategie" TargetMode="External"/><Relationship Id="rId11" Type="http://schemas.openxmlformats.org/officeDocument/2006/relationships/hyperlink" Target="https://fondieuropei.regione.emilia-romagna.it/video/aree-interne/futuro-presente-alta-valmarecchia" TargetMode="External"/><Relationship Id="rId5" Type="http://schemas.openxmlformats.org/officeDocument/2006/relationships/hyperlink" Target="https://fondieuropei.regione.emilia-romagna.it/fondi-strutturali/temi/nucleo-valutazione/pubblicazioni/rapporto-snai-in-e-r/view" TargetMode="External"/><Relationship Id="rId10" Type="http://schemas.openxmlformats.org/officeDocument/2006/relationships/hyperlink" Target="https://fondieuropei.regione.emilia-romagna.it/video/aree-interne/futuro-presente-basso-ferrarese" TargetMode="External"/><Relationship Id="rId4" Type="http://schemas.openxmlformats.org/officeDocument/2006/relationships/hyperlink" Target="https://fondieuropei.regione.emilia-romagna.it/fondi-strutturali/temi/aree-interne" TargetMode="External"/><Relationship Id="rId9" Type="http://schemas.openxmlformats.org/officeDocument/2006/relationships/hyperlink" Target="https://fondieuropei.regione.emilia-romagna.it/video/aree-interne/futuro-presente-appennino-emilian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dieuropei.regione.emilia-romagna.it/fondi-strutturali/temi/nucleo-valutazio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977749" y="193814"/>
            <a:ext cx="52814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>
                <a:solidFill>
                  <a:srgbClr val="000060"/>
                </a:solidFill>
              </a:rPr>
              <a:t>DG RISORSE, EUROPA, INNOVAZIONE E ISTITUZIONI</a:t>
            </a:r>
          </a:p>
          <a:p>
            <a:r>
              <a:rPr lang="it-IT" sz="1400">
                <a:solidFill>
                  <a:srgbClr val="000060"/>
                </a:solidFill>
              </a:rPr>
              <a:t>SERVIZIO COORDINAMENTO DELLE POLITICHE EUROPEE, PROGRAMMAZIONE, COOPERAZIONE, VALUTAZIONE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3320" y="2291007"/>
            <a:ext cx="87878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3200" b="1">
                <a:solidFill>
                  <a:srgbClr val="008000"/>
                </a:solidFill>
              </a:rPr>
              <a:t>LA STRATEGIA NAZIONALE PER LE AREE INTERNE NELLA REGIONE EMILIA-ROMAGNA: </a:t>
            </a:r>
          </a:p>
          <a:p>
            <a:pPr>
              <a:lnSpc>
                <a:spcPct val="90000"/>
              </a:lnSpc>
            </a:pPr>
            <a:r>
              <a:rPr lang="it-IT" sz="3200" b="1">
                <a:solidFill>
                  <a:srgbClr val="008000"/>
                </a:solidFill>
              </a:rPr>
              <a:t>STATO DI ATTUAZIONE E PRIME RIFLESSIONI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667514" y="4472814"/>
            <a:ext cx="7403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it-IT" sz="2400" b="1">
                <a:solidFill>
                  <a:srgbClr val="008000"/>
                </a:solidFill>
              </a:rPr>
              <a:t>Silvia Martini, Natalina Teresa Capua, Gianluca Parodi  </a:t>
            </a:r>
          </a:p>
          <a:p>
            <a:pPr algn="r">
              <a:lnSpc>
                <a:spcPct val="90000"/>
              </a:lnSpc>
            </a:pPr>
            <a:r>
              <a:rPr lang="it-IT" sz="2400" b="1">
                <a:solidFill>
                  <a:srgbClr val="008000"/>
                </a:solidFill>
              </a:rPr>
              <a:t>Servizio coordinamento delle politiche europee, programmazione, cooperazione valutazione</a:t>
            </a:r>
          </a:p>
          <a:p>
            <a:pPr algn="r">
              <a:lnSpc>
                <a:spcPct val="90000"/>
              </a:lnSpc>
            </a:pPr>
            <a:r>
              <a:rPr lang="it-IT" sz="2400" b="1">
                <a:solidFill>
                  <a:srgbClr val="008000"/>
                </a:solidFill>
              </a:rPr>
              <a:t>Nucleo di Valutazione degli investimenti pubblici</a:t>
            </a:r>
          </a:p>
          <a:p>
            <a:pPr algn="r">
              <a:lnSpc>
                <a:spcPct val="90000"/>
              </a:lnSpc>
            </a:pPr>
            <a:r>
              <a:rPr lang="it-IT" sz="2400" b="1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52A381-D462-45E3-A08F-C1FB8509B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" y="182849"/>
            <a:ext cx="870835" cy="101347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FE2FD5E-06E6-4DA6-928E-F40C2F0FBA07}"/>
              </a:ext>
            </a:extLst>
          </p:cNvPr>
          <p:cNvSpPr/>
          <p:nvPr/>
        </p:nvSpPr>
        <p:spPr>
          <a:xfrm>
            <a:off x="106914" y="1404126"/>
            <a:ext cx="896429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400" b="1" cap="all" dirty="0">
                <a:latin typeface="Times New Roman"/>
                <a:ea typeface="Times New Roman" panose="02020603050405020304" pitchFamily="18" charset="0"/>
                <a:cs typeface="Times New Roman"/>
              </a:rPr>
              <a:t>XLI CONFERENZA ITALiANA DI SCIENZE REGIONALI</a:t>
            </a:r>
            <a:endParaRPr lang="it-IT" altLang="it-IT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5DBB8A-2F21-425F-A719-A3C646E67ACC}"/>
              </a:ext>
            </a:extLst>
          </p:cNvPr>
          <p:cNvSpPr txBox="1"/>
          <p:nvPr/>
        </p:nvSpPr>
        <p:spPr>
          <a:xfrm>
            <a:off x="6055779" y="3758754"/>
            <a:ext cx="301542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b="1" i="1"/>
              <a:t> 2 settembre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0AB61D-5C19-4AA4-AACB-601E0487B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579" y="6076027"/>
            <a:ext cx="1915698" cy="6165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C079051-74A7-4EC4-8F0E-74230C7C7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" y="5891514"/>
            <a:ext cx="2350018" cy="966486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216D604-30E3-4F96-AFC2-BE95AB53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19" y="6035298"/>
            <a:ext cx="4390446" cy="75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6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760DFBC-BC8C-4CB8-996A-38C0A5AF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28" y="3923981"/>
            <a:ext cx="5736211" cy="286089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965BF-4A24-463A-BB98-94A15B9D43E0}"/>
              </a:ext>
            </a:extLst>
          </p:cNvPr>
          <p:cNvSpPr txBox="1"/>
          <p:nvPr/>
        </p:nvSpPr>
        <p:spPr>
          <a:xfrm>
            <a:off x="28761" y="1846207"/>
            <a:ext cx="176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6600"/>
                </a:solidFill>
              </a:rPr>
              <a:t>Numero interventi per settore</a:t>
            </a:r>
            <a:endParaRPr lang="it-IT" sz="1050" dirty="0">
              <a:solidFill>
                <a:srgbClr val="006600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EED275C-98CA-4E3E-B4CA-D0CB5730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0C4E298-A0D5-4CE2-A23F-81DD8422D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" y="6130762"/>
            <a:ext cx="1768282" cy="7272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08B423-8801-47C4-ADA2-3DED140BE8AD}"/>
              </a:ext>
            </a:extLst>
          </p:cNvPr>
          <p:cNvSpPr txBox="1"/>
          <p:nvPr/>
        </p:nvSpPr>
        <p:spPr>
          <a:xfrm>
            <a:off x="303026" y="382393"/>
            <a:ext cx="85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6600"/>
                </a:solidFill>
              </a:rPr>
              <a:t>La Multidimensionalità delle Strategie</a:t>
            </a:r>
            <a:endParaRPr lang="it-IT" dirty="0">
              <a:solidFill>
                <a:srgbClr val="00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193BBB9-4753-48CD-A8DB-27FE6DE9A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030" y="1243835"/>
            <a:ext cx="5736211" cy="268014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48F084-426C-4303-A7EF-509164CC4D66}"/>
              </a:ext>
            </a:extLst>
          </p:cNvPr>
          <p:cNvSpPr txBox="1"/>
          <p:nvPr/>
        </p:nvSpPr>
        <p:spPr>
          <a:xfrm>
            <a:off x="28761" y="4478261"/>
            <a:ext cx="176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6600"/>
                </a:solidFill>
              </a:rPr>
              <a:t>Quota risorse per settore</a:t>
            </a:r>
            <a:endParaRPr lang="it-IT" sz="105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83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FC611C-9B52-4978-8D73-0552D74A2C3A}"/>
              </a:ext>
            </a:extLst>
          </p:cNvPr>
          <p:cNvSpPr txBox="1"/>
          <p:nvPr/>
        </p:nvSpPr>
        <p:spPr>
          <a:xfrm>
            <a:off x="141228" y="627122"/>
            <a:ext cx="886154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006600"/>
                </a:solidFill>
              </a:rPr>
              <a:t>Tutte e 4 le aree son riuscite ad applicare il metodo SNAI</a:t>
            </a: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latin typeface="+mj-lt"/>
              </a:rPr>
              <a:t>Creare un partenariato solido</a:t>
            </a:r>
            <a:endParaRPr lang="it-IT" sz="2400" b="1" dirty="0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latin typeface="+mj-lt"/>
              </a:rPr>
              <a:t>Elaborare una strategia integrata e condivisa </a:t>
            </a:r>
            <a:endParaRPr lang="it-IT" sz="2400" b="1" dirty="0">
              <a:latin typeface="+mj-lt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 sz="2400" b="1" dirty="0">
                <a:latin typeface="+mj-lt"/>
              </a:rPr>
              <a:t>Avere una </a:t>
            </a:r>
            <a:r>
              <a:rPr lang="it-IT" sz="2400" b="1" i="1" dirty="0">
                <a:latin typeface="+mj-lt"/>
              </a:rPr>
              <a:t>vision</a:t>
            </a:r>
            <a:r>
              <a:rPr lang="it-IT" sz="2400" b="1" dirty="0">
                <a:latin typeface="+mj-lt"/>
              </a:rPr>
              <a:t> territoriale definita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9E15E58-5FC6-4316-BC42-771E55DAF91B}"/>
              </a:ext>
            </a:extLst>
          </p:cNvPr>
          <p:cNvSpPr txBox="1"/>
          <p:nvPr/>
        </p:nvSpPr>
        <p:spPr>
          <a:xfrm>
            <a:off x="141228" y="2306727"/>
            <a:ext cx="8861544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006600"/>
                </a:solidFill>
              </a:rPr>
              <a:t>4 elementi comuni alle strategie</a:t>
            </a:r>
            <a:endParaRPr lang="it-IT" sz="2800" b="1" dirty="0">
              <a:solidFill>
                <a:srgbClr val="0066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200" b="1" dirty="0"/>
              <a:t>erogazione dei servizi </a:t>
            </a:r>
            <a:r>
              <a:rPr lang="it-IT" sz="2200" dirty="0"/>
              <a:t>alle persone, di trasporto, socio-sanitari e di istruzione, rafforzandone l’innovatività </a:t>
            </a:r>
            <a:r>
              <a:rPr lang="it-IT" sz="2200" dirty="0">
                <a:sym typeface="Wingdings"/>
              </a:rPr>
              <a:t></a:t>
            </a:r>
            <a:r>
              <a:rPr lang="it-IT" sz="2200" dirty="0"/>
              <a:t> integrazione territoriale effettiva e integrazione con i poli urbani per i servizi di livello superiore;</a:t>
            </a:r>
            <a:endParaRPr lang="it-IT" sz="2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200" b="1" dirty="0"/>
              <a:t>modernizzazione della base produttiva</a:t>
            </a:r>
            <a:r>
              <a:rPr lang="it-IT" sz="2200" dirty="0"/>
              <a:t>, dall’agro-alimentare di qualità al turismo sostenibile </a:t>
            </a:r>
            <a:r>
              <a:rPr lang="it-IT" sz="2200" dirty="0">
                <a:sym typeface="Wingdings"/>
              </a:rPr>
              <a:t></a:t>
            </a:r>
            <a:r>
              <a:rPr lang="it-IT" sz="2200" dirty="0"/>
              <a:t> sviluppo di reti sovra-locali a supporto dei processi d’innovazione </a:t>
            </a:r>
            <a:endParaRPr lang="it-IT" sz="2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enfasi sulla presenza/disponibilità di importanti</a:t>
            </a:r>
            <a:r>
              <a:rPr lang="it-IT" sz="2200" b="1" dirty="0"/>
              <a:t> risorse naturali “da tutelare e valorizzare”</a:t>
            </a:r>
            <a:r>
              <a:rPr lang="it-IT" sz="2200" dirty="0"/>
              <a:t> </a:t>
            </a:r>
            <a:r>
              <a:rPr lang="it-IT" sz="2200" dirty="0">
                <a:sym typeface="Wingdings"/>
              </a:rPr>
              <a:t></a:t>
            </a:r>
            <a:r>
              <a:rPr lang="it-IT" sz="2200" dirty="0"/>
              <a:t> oggetto di una transazione, creare valore aggiunto </a:t>
            </a:r>
            <a:endParaRPr lang="it-IT" sz="22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200" dirty="0"/>
              <a:t>sforzo di </a:t>
            </a:r>
            <a:r>
              <a:rPr lang="it-IT" sz="2200" b="1" dirty="0"/>
              <a:t>rafforzamento delle istituzioni e della governance locale </a:t>
            </a:r>
            <a:r>
              <a:rPr lang="it-IT" sz="2200" dirty="0">
                <a:sym typeface="Wingdings"/>
              </a:rPr>
              <a:t></a:t>
            </a:r>
            <a:r>
              <a:rPr lang="it-IT" sz="2200" dirty="0"/>
              <a:t> presidio organizzativo unitario dedicato alla programmazione e attuazione delle strategie</a:t>
            </a:r>
            <a:endParaRPr lang="it-IT" sz="2200" dirty="0"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3FC8E7-DE62-4408-AE23-1F23695EE9CC}"/>
              </a:ext>
            </a:extLst>
          </p:cNvPr>
          <p:cNvSpPr txBox="1"/>
          <p:nvPr/>
        </p:nvSpPr>
        <p:spPr>
          <a:xfrm>
            <a:off x="0" y="0"/>
            <a:ext cx="490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60"/>
                </a:solidFill>
              </a:rPr>
              <a:t>Primi risultati </a:t>
            </a:r>
          </a:p>
        </p:txBody>
      </p:sp>
    </p:spTree>
    <p:extLst>
      <p:ext uri="{BB962C8B-B14F-4D97-AF65-F5344CB8AC3E}">
        <p14:creationId xmlns:p14="http://schemas.microsoft.com/office/powerpoint/2010/main" val="154644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958C16-6F39-4CEC-8A99-9C6D2FE07664}"/>
              </a:ext>
            </a:extLst>
          </p:cNvPr>
          <p:cNvSpPr txBox="1"/>
          <p:nvPr/>
        </p:nvSpPr>
        <p:spPr>
          <a:xfrm>
            <a:off x="0" y="563200"/>
            <a:ext cx="9144000" cy="629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territori più periferici presentano condizioni di fragilità non solo economica, ma anche sociale e demografica, spesso associate a condizioni geografiche svantaggiate, che richiedono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risposte multidimensionali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L’attuazione della SNAI conferma l’importanza di agire contemporaneamente sulla promozione dello sviluppo locale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sul miglioramento dell’offerta di servizi alla popolazione,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facendo del territorio il luogo di integrazione delle politiche.  </a:t>
            </a:r>
          </a:p>
          <a:p>
            <a:pPr algn="just">
              <a:lnSpc>
                <a:spcPct val="115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Altri elementi fondamentali sono: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necessità di innovare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filiere produttive e i servizi alle persone, attraverso il collegamento con i centri di competenza regionali e 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l’offerta 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istruzione e formazione professionale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percorsi di sviluppo    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fondamentale è la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partecipazione </a:t>
            </a:r>
            <a:r>
              <a:rPr lang="it-IT" dirty="0">
                <a:latin typeface="Calibri" panose="020F0502020204030204" pitchFamily="34" charset="0"/>
              </a:rPr>
              <a:t>ed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</a:rPr>
              <a:t>il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coalizioni locali: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strategie devono essere fatte insieme ai territori: sindaci, operatori locali e cittadini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forte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investimento sulla governance territoriale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sul </a:t>
            </a:r>
            <a:r>
              <a:rPr lang="it-IT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building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competenze Unioni anche per funzioni strategiche sovra-locali, uffici unitari e assistenze tecniche per l’attuazione delle strategie, reti di aree interne per il rafforzamento delle relazioni e lo scambio di esperienze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/>
              <a:t>Importanza della </a:t>
            </a:r>
            <a:r>
              <a:rPr lang="it-IT" b="1" dirty="0"/>
              <a:t>perimetrazione delle aree intervento ma necessità di costruire legami funzionali e aperture con aree e soggetti al di fuori della stessa  area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9255A5-A9DB-4981-8678-DB7A83A66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127" y="0"/>
            <a:ext cx="7120745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6BC8BEA-7F7D-41D1-A4B3-F73DE74ADC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567" y="1390675"/>
            <a:ext cx="8354860" cy="484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5CF49F3-29AE-41FE-A90F-B69CDBB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CF62A1-53D2-4739-925F-F0A6A285D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" y="6155814"/>
            <a:ext cx="1768282" cy="72723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032419B-5CDF-443C-8C22-FDCDE4DE5595}"/>
              </a:ext>
            </a:extLst>
          </p:cNvPr>
          <p:cNvSpPr/>
          <p:nvPr/>
        </p:nvSpPr>
        <p:spPr>
          <a:xfrm>
            <a:off x="-438411" y="373509"/>
            <a:ext cx="94320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b="1" dirty="0">
                <a:solidFill>
                  <a:srgbClr val="006600"/>
                </a:solidFill>
              </a:rPr>
              <a:t>Strumenti territoriali integrati: evidenze valutative</a:t>
            </a:r>
          </a:p>
          <a:p>
            <a:pPr algn="ctr">
              <a:spcBef>
                <a:spcPts val="600"/>
              </a:spcBef>
            </a:pPr>
            <a:r>
              <a:rPr lang="it-IT" sz="2800" b="1" dirty="0">
                <a:solidFill>
                  <a:srgbClr val="006600"/>
                </a:solidFill>
              </a:rPr>
              <a:t>Schema logico “place-</a:t>
            </a:r>
            <a:r>
              <a:rPr lang="it-IT" sz="2800" b="1" dirty="0" err="1">
                <a:solidFill>
                  <a:srgbClr val="006600"/>
                </a:solidFill>
              </a:rPr>
              <a:t>based</a:t>
            </a:r>
            <a:r>
              <a:rPr lang="it-IT" sz="2800" b="1" dirty="0">
                <a:solidFill>
                  <a:srgbClr val="006600"/>
                </a:solidFill>
              </a:rPr>
              <a:t> </a:t>
            </a:r>
            <a:r>
              <a:rPr lang="it-IT" sz="2800" b="1" dirty="0" err="1">
                <a:solidFill>
                  <a:srgbClr val="006600"/>
                </a:solidFill>
              </a:rPr>
              <a:t>approach</a:t>
            </a:r>
            <a:r>
              <a:rPr lang="it-IT" sz="2800" b="1" dirty="0">
                <a:solidFill>
                  <a:srgbClr val="006600"/>
                </a:solidFill>
              </a:rPr>
              <a:t>”</a:t>
            </a:r>
            <a:r>
              <a:rPr lang="it-IT" sz="3200" b="1" dirty="0">
                <a:solidFill>
                  <a:srgbClr val="006600"/>
                </a:solidFill>
              </a:rPr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34C5757-9F27-4C11-A45E-F5673081D1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7002" y="6189701"/>
            <a:ext cx="2069995" cy="6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81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rossi_el\Desktop\FirmaPatto\IncontriMonitoraggio\JPG\JPG\Piede.jpg">
            <a:extLst>
              <a:ext uri="{FF2B5EF4-FFF2-40B4-BE49-F238E27FC236}">
                <a16:creationId xmlns:a16="http://schemas.microsoft.com/office/drawing/2014/main" id="{D53844FB-EFA4-4852-8E0B-2F938F7D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" y="6306939"/>
            <a:ext cx="8738389" cy="5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699442A-9705-47F0-AC02-C29187B0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006600"/>
                </a:solidFill>
              </a:rPr>
              <a:t>Gli esiti del Tavolo di confronto partenariale: </a:t>
            </a:r>
            <a:br>
              <a:rPr lang="it-IT" sz="3600" dirty="0">
                <a:solidFill>
                  <a:srgbClr val="006600"/>
                </a:solidFill>
              </a:rPr>
            </a:br>
            <a:r>
              <a:rPr lang="it-IT" sz="3600" dirty="0">
                <a:solidFill>
                  <a:srgbClr val="006600"/>
                </a:solidFill>
              </a:rPr>
              <a:t>OP 5 Europa più vicina ai cittadini</a:t>
            </a:r>
            <a:endParaRPr lang="it-IT" sz="3600" b="1" dirty="0">
              <a:solidFill>
                <a:srgbClr val="0066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90D0B2-179E-403D-97FC-41B929CC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1" y="1166797"/>
            <a:ext cx="8738389" cy="481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>
                <a:solidFill>
                  <a:srgbClr val="006600"/>
                </a:solidFill>
              </a:rPr>
              <a:t>Dare continuità alle strategie territoriali (SNAI, agenda urbana) con interventi in:</a:t>
            </a:r>
            <a:endParaRPr lang="it-IT" sz="2000" dirty="0">
              <a:solidFill>
                <a:srgbClr val="006600"/>
              </a:solidFill>
            </a:endParaRPr>
          </a:p>
        </p:txBody>
      </p:sp>
      <p:sp>
        <p:nvSpPr>
          <p:cNvPr id="5" name="Elaborazione alternativa 4">
            <a:extLst>
              <a:ext uri="{FF2B5EF4-FFF2-40B4-BE49-F238E27FC236}">
                <a16:creationId xmlns:a16="http://schemas.microsoft.com/office/drawing/2014/main" id="{6244EAE2-E01B-4E7A-AB6A-67A5D46A5365}"/>
              </a:ext>
            </a:extLst>
          </p:cNvPr>
          <p:cNvSpPr/>
          <p:nvPr/>
        </p:nvSpPr>
        <p:spPr>
          <a:xfrm>
            <a:off x="293511" y="1777561"/>
            <a:ext cx="3172177" cy="74287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Servizi per i cittadini e le imprese</a:t>
            </a:r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id="{47444CE0-7748-4824-89D2-D8A8C504E411}"/>
              </a:ext>
            </a:extLst>
          </p:cNvPr>
          <p:cNvSpPr/>
          <p:nvPr/>
        </p:nvSpPr>
        <p:spPr>
          <a:xfrm>
            <a:off x="-722488" y="7913951"/>
            <a:ext cx="1682044" cy="59831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Elaborazione alternativa 15">
            <a:extLst>
              <a:ext uri="{FF2B5EF4-FFF2-40B4-BE49-F238E27FC236}">
                <a16:creationId xmlns:a16="http://schemas.microsoft.com/office/drawing/2014/main" id="{D8830D81-597B-4F39-8EBB-214E3A2F5DD2}"/>
              </a:ext>
            </a:extLst>
          </p:cNvPr>
          <p:cNvSpPr/>
          <p:nvPr/>
        </p:nvSpPr>
        <p:spPr>
          <a:xfrm>
            <a:off x="304803" y="2624418"/>
            <a:ext cx="3160886" cy="742871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Inclusione sociale, spaziale e servizi di comunità</a:t>
            </a:r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8ABBAEBE-6A7D-4350-9953-B54141A8075A}"/>
              </a:ext>
            </a:extLst>
          </p:cNvPr>
          <p:cNvSpPr/>
          <p:nvPr/>
        </p:nvSpPr>
        <p:spPr>
          <a:xfrm>
            <a:off x="293511" y="3460817"/>
            <a:ext cx="3160886" cy="742871"/>
          </a:xfrm>
          <a:prstGeom prst="flowChartAlternateProces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Green (infrastrutture, economia circolare, manutenzione attiva territorio)</a:t>
            </a:r>
          </a:p>
        </p:txBody>
      </p:sp>
      <p:sp>
        <p:nvSpPr>
          <p:cNvPr id="18" name="Elaborazione alternativa 17">
            <a:extLst>
              <a:ext uri="{FF2B5EF4-FFF2-40B4-BE49-F238E27FC236}">
                <a16:creationId xmlns:a16="http://schemas.microsoft.com/office/drawing/2014/main" id="{D7237C72-4A81-4DD2-92CA-0F6FB224EE0C}"/>
              </a:ext>
            </a:extLst>
          </p:cNvPr>
          <p:cNvSpPr/>
          <p:nvPr/>
        </p:nvSpPr>
        <p:spPr>
          <a:xfrm>
            <a:off x="304802" y="4337569"/>
            <a:ext cx="3172177" cy="742871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Cultura</a:t>
            </a:r>
          </a:p>
        </p:txBody>
      </p:sp>
      <p:sp>
        <p:nvSpPr>
          <p:cNvPr id="19" name="Elaborazione alternativa 18">
            <a:extLst>
              <a:ext uri="{FF2B5EF4-FFF2-40B4-BE49-F238E27FC236}">
                <a16:creationId xmlns:a16="http://schemas.microsoft.com/office/drawing/2014/main" id="{9B330238-221F-4211-B06F-C10CA062774D}"/>
              </a:ext>
            </a:extLst>
          </p:cNvPr>
          <p:cNvSpPr/>
          <p:nvPr/>
        </p:nvSpPr>
        <p:spPr>
          <a:xfrm>
            <a:off x="293511" y="5184426"/>
            <a:ext cx="3183468" cy="74287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Digitale, come strumento di emancipazione</a:t>
            </a:r>
          </a:p>
        </p:txBody>
      </p:sp>
      <p:sp>
        <p:nvSpPr>
          <p:cNvPr id="20" name="Elaborazione alternativa 19">
            <a:extLst>
              <a:ext uri="{FF2B5EF4-FFF2-40B4-BE49-F238E27FC236}">
                <a16:creationId xmlns:a16="http://schemas.microsoft.com/office/drawing/2014/main" id="{77A0E9FB-266F-47CA-9E0B-70BD1F17703D}"/>
              </a:ext>
            </a:extLst>
          </p:cNvPr>
          <p:cNvSpPr/>
          <p:nvPr/>
        </p:nvSpPr>
        <p:spPr>
          <a:xfrm>
            <a:off x="293511" y="6008417"/>
            <a:ext cx="3172177" cy="74287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Filiere locali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90EA826F-A427-4E38-8D7C-502CE3EF48A9}"/>
              </a:ext>
            </a:extLst>
          </p:cNvPr>
          <p:cNvSpPr/>
          <p:nvPr/>
        </p:nvSpPr>
        <p:spPr>
          <a:xfrm>
            <a:off x="5825067" y="2144889"/>
            <a:ext cx="3025422" cy="8918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Creare opportunità di lavoro di qualità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7EF85539-F970-47D6-BE34-62605774958C}"/>
              </a:ext>
            </a:extLst>
          </p:cNvPr>
          <p:cNvSpPr/>
          <p:nvPr/>
        </p:nvSpPr>
        <p:spPr>
          <a:xfrm>
            <a:off x="5720646" y="3194929"/>
            <a:ext cx="3279423" cy="89182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Territorio e risorse naturali per le generazioni future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4B3BAFE-9D57-4B5A-8EB6-AD598D21914E}"/>
              </a:ext>
            </a:extLst>
          </p:cNvPr>
          <p:cNvSpPr/>
          <p:nvPr/>
        </p:nvSpPr>
        <p:spPr>
          <a:xfrm>
            <a:off x="5720646" y="4263093"/>
            <a:ext cx="3268133" cy="89182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Omogeneità e qualità dei servizi per i cittadini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6474CCF-E10B-4BF3-BC30-CD532C280B14}"/>
              </a:ext>
            </a:extLst>
          </p:cNvPr>
          <p:cNvSpPr/>
          <p:nvPr/>
        </p:nvSpPr>
        <p:spPr>
          <a:xfrm>
            <a:off x="5720646" y="5339523"/>
            <a:ext cx="3256843" cy="89182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Cultura come veicolo di coesione economica e sociale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4C547C6-14D4-48E6-83A9-30AAC04E0BFA}"/>
              </a:ext>
            </a:extLst>
          </p:cNvPr>
          <p:cNvCxnSpPr/>
          <p:nvPr/>
        </p:nvCxnSpPr>
        <p:spPr>
          <a:xfrm>
            <a:off x="3476979" y="2144887"/>
            <a:ext cx="2384473" cy="409342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406BDE1-4D2E-4BBF-9DEA-F97FF1F3C790}"/>
              </a:ext>
            </a:extLst>
          </p:cNvPr>
          <p:cNvCxnSpPr>
            <a:cxnSpLocks/>
          </p:cNvCxnSpPr>
          <p:nvPr/>
        </p:nvCxnSpPr>
        <p:spPr>
          <a:xfrm>
            <a:off x="3465688" y="2269308"/>
            <a:ext cx="2348088" cy="2314016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E8674CCC-AF6A-4304-9E65-27C4C026AE1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465689" y="2747866"/>
            <a:ext cx="2348087" cy="2479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F061B804-2D29-4CFA-A741-03C49518F259}"/>
              </a:ext>
            </a:extLst>
          </p:cNvPr>
          <p:cNvCxnSpPr>
            <a:cxnSpLocks/>
          </p:cNvCxnSpPr>
          <p:nvPr/>
        </p:nvCxnSpPr>
        <p:spPr>
          <a:xfrm>
            <a:off x="3465689" y="3148254"/>
            <a:ext cx="2519475" cy="129360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46DC516-6842-44C8-8C2A-10E6A82AC1D6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3476979" y="3640840"/>
            <a:ext cx="2243667" cy="2408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719AB0D9-46D5-4DE5-8039-ECA1A6514F80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3454397" y="2807203"/>
            <a:ext cx="2530767" cy="10250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B3F823D-3EEB-4522-A243-88A60E2D1C6B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476979" y="2982284"/>
            <a:ext cx="3127012" cy="172672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4F837467-2853-4886-BA1C-4B7ED0A7C637}"/>
              </a:ext>
            </a:extLst>
          </p:cNvPr>
          <p:cNvCxnSpPr>
            <a:cxnSpLocks/>
          </p:cNvCxnSpPr>
          <p:nvPr/>
        </p:nvCxnSpPr>
        <p:spPr>
          <a:xfrm>
            <a:off x="3504811" y="4888128"/>
            <a:ext cx="2320256" cy="667733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D3EE8544-CD66-4E07-8561-A516A38E57A8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3488269" y="2906107"/>
            <a:ext cx="2779861" cy="254546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A99E6DDF-44ED-415C-89FD-713288C06F3B}"/>
              </a:ext>
            </a:extLst>
          </p:cNvPr>
          <p:cNvCxnSpPr>
            <a:cxnSpLocks/>
          </p:cNvCxnSpPr>
          <p:nvPr/>
        </p:nvCxnSpPr>
        <p:spPr>
          <a:xfrm flipV="1">
            <a:off x="3476979" y="4888128"/>
            <a:ext cx="2336797" cy="79996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A25336FD-97D2-4B05-8A7D-19BC01486AD1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3488269" y="5785434"/>
            <a:ext cx="2232377" cy="5506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840D7A7-6873-4D2C-BD81-D1545106242F}"/>
              </a:ext>
            </a:extLst>
          </p:cNvPr>
          <p:cNvCxnSpPr>
            <a:cxnSpLocks/>
          </p:cNvCxnSpPr>
          <p:nvPr/>
        </p:nvCxnSpPr>
        <p:spPr>
          <a:xfrm flipV="1">
            <a:off x="3504811" y="2807204"/>
            <a:ext cx="2621336" cy="340053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F7B21ACA-7642-4623-BC69-B1A1147E84CA}"/>
              </a:ext>
            </a:extLst>
          </p:cNvPr>
          <p:cNvCxnSpPr>
            <a:cxnSpLocks/>
          </p:cNvCxnSpPr>
          <p:nvPr/>
        </p:nvCxnSpPr>
        <p:spPr>
          <a:xfrm flipV="1">
            <a:off x="3476979" y="3972640"/>
            <a:ext cx="2561808" cy="25319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75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5CF49F3-29AE-41FE-A90F-B69CDBB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CF62A1-53D2-4739-925F-F0A6A285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" y="6130762"/>
            <a:ext cx="1768282" cy="72723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E619ED4-8D4A-4594-A40B-907FE43A4F57}"/>
              </a:ext>
            </a:extLst>
          </p:cNvPr>
          <p:cNvSpPr/>
          <p:nvPr/>
        </p:nvSpPr>
        <p:spPr>
          <a:xfrm>
            <a:off x="1146517" y="361476"/>
            <a:ext cx="712528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2800" b="1">
                <a:solidFill>
                  <a:srgbClr val="006600"/>
                </a:solidFill>
              </a:rPr>
              <a:t>Link utili per approfondimento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EE7CBFE-5142-43E0-A873-C1C69E17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33962"/>
              </p:ext>
            </p:extLst>
          </p:nvPr>
        </p:nvGraphicFramePr>
        <p:xfrm>
          <a:off x="594360" y="894379"/>
          <a:ext cx="8229600" cy="5171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115">
                  <a:extLst>
                    <a:ext uri="{9D8B030D-6E8A-4147-A177-3AD203B41FA5}">
                      <a16:colId xmlns:a16="http://schemas.microsoft.com/office/drawing/2014/main" val="4267440155"/>
                    </a:ext>
                  </a:extLst>
                </a:gridCol>
                <a:gridCol w="5250485">
                  <a:extLst>
                    <a:ext uri="{9D8B030D-6E8A-4147-A177-3AD203B41FA5}">
                      <a16:colId xmlns:a16="http://schemas.microsoft.com/office/drawing/2014/main" val="3708119868"/>
                    </a:ext>
                  </a:extLst>
                </a:gridCol>
              </a:tblGrid>
              <a:tr h="221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TEMA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LINK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47194"/>
                  </a:ext>
                </a:extLst>
              </a:tr>
              <a:tr h="47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Il portale web della Regione Emilia-Romagna sulle Aree Interne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4"/>
                        </a:rPr>
                        <a:t>https://fondieuropei.regione.emilia-romagna.it/fondi-strutturali/temi/aree-interne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177586"/>
                  </a:ext>
                </a:extLst>
              </a:tr>
              <a:tr h="47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rapporto «Stato di attuazione della Strategia aree interne in Emilia-Romagna»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hlinkClick r:id="rId5"/>
                        </a:rPr>
                        <a:t>https://fondieuropei.regione.emilia-romagna.it/fondi-strutturali/temi/nucleo-valutazione/pubblicazioni/rapporto-snai-in-e-r/view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611810"/>
                  </a:ext>
                </a:extLst>
              </a:tr>
              <a:tr h="47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Il percorso di approvazione delle strategie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6"/>
                        </a:rPr>
                        <a:t>https://fondieuropei.regione.emilia-romagna.it/fondi-strutturali/temi/aree-interne/il-percorso-di-approvazione-delle-strategie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984973"/>
                  </a:ext>
                </a:extLst>
              </a:tr>
              <a:tr h="47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Futuro Presente: Video di presentazione della Strategia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7"/>
                        </a:rPr>
                        <a:t>https://fondieuropei.regione.emilia-romagna.it/fondi-strutturali/temi/aree-interne/i-video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02016"/>
                  </a:ext>
                </a:extLst>
              </a:tr>
              <a:tr h="47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Video Appennino Piacentino-Parmense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8"/>
                        </a:rPr>
                        <a:t>https://fondieuropei.regione.emilia-romagna.it/video/aree-interne/futuro-presente-appennino-piacentino-parmense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018520"/>
                  </a:ext>
                </a:extLst>
              </a:tr>
              <a:tr h="4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Video Appennino Emiliano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9"/>
                        </a:rPr>
                        <a:t>https://fondieuropei.regione.emilia-romagna.it/video/aree-interne/futuro-presente-appennino-emiliano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534622"/>
                  </a:ext>
                </a:extLst>
              </a:tr>
              <a:tr h="4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Video Basso Ferrarese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10"/>
                        </a:rPr>
                        <a:t>https://fondieuropei.regione.emilia-romagna.it/video/aree-interne/futuro-presente-basso-ferrarese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313461"/>
                  </a:ext>
                </a:extLst>
              </a:tr>
              <a:tr h="4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Video Alta Valmarecchia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11"/>
                        </a:rPr>
                        <a:t>https://fondieuropei.regione.emilia-romagna.it/video/aree-interne/futuro-presente-alta-valmarecchia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2368053"/>
                  </a:ext>
                </a:extLst>
              </a:tr>
              <a:tr h="4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Convegno Fare comunità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12"/>
                        </a:rPr>
                        <a:t>https://fondieuropei.regione.emilia-romagna.it/fondi-strutturali/temi/aree-interne/fare-comunita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729578"/>
                  </a:ext>
                </a:extLst>
              </a:tr>
              <a:tr h="47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Il portale dell’Agenzia per la Coesione territoriale</a:t>
                      </a:r>
                      <a:endParaRPr lang="it-IT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u="sng">
                          <a:effectLst/>
                          <a:hlinkClick r:id="rId13"/>
                        </a:rPr>
                        <a:t>http://www.agenziacoesione.gov.it/lacoesione/le-politiche-di-coesione-in-italia-2014-2020/strategie-delle-politiche-di-coesione/strategia-nazionale-per-le-aree-interne/</a:t>
                      </a:r>
                      <a:endParaRPr lang="it-IT" sz="1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00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83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24287" y="270502"/>
            <a:ext cx="87878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200" b="1" dirty="0">
                <a:solidFill>
                  <a:srgbClr val="000060"/>
                </a:solidFill>
              </a:rPr>
              <a:t>Grazie per l’attenzione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2697" y="780065"/>
            <a:ext cx="9038606" cy="52445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Silvia Martini, Natalina Teresa Capua, Gianluca Parodi, Nucleo di Valutazione degli Investimenti Pubblici</a:t>
            </a:r>
          </a:p>
          <a:p>
            <a:pPr>
              <a:lnSpc>
                <a:spcPct val="90000"/>
              </a:lnSpc>
            </a:pPr>
            <a:endParaRPr lang="it-IT" sz="24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- Dg Risorse, Europa, Innovazione e Istituzioni</a:t>
            </a:r>
          </a:p>
          <a:p>
            <a:pPr>
              <a:lnSpc>
                <a:spcPct val="90000"/>
              </a:lnSpc>
            </a:pPr>
            <a:endParaRPr lang="it-IT" sz="2400" b="1" dirty="0">
              <a:solidFill>
                <a:srgbClr val="008000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- Servizio Coordinamento delle Politiche Europee, Programmazione, Cooperazione Valutazione</a:t>
            </a:r>
          </a:p>
          <a:p>
            <a:pPr>
              <a:lnSpc>
                <a:spcPct val="90000"/>
              </a:lnSpc>
            </a:pPr>
            <a:endParaRPr lang="it-IT" sz="12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Silvia.Martini@Regione.Emilia-Romagna.it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Natalina.Capua@Regione.Emilia-Romagna.it</a:t>
            </a:r>
          </a:p>
          <a:p>
            <a:pPr>
              <a:lnSpc>
                <a:spcPct val="90000"/>
              </a:lnSpc>
            </a:pPr>
            <a:r>
              <a:rPr lang="it-IT" sz="2400" b="1" dirty="0" err="1">
                <a:solidFill>
                  <a:srgbClr val="008000"/>
                </a:solidFill>
              </a:rPr>
              <a:t>Gianluca</a:t>
            </a:r>
            <a:r>
              <a:rPr lang="it-IT" sz="2400" b="1" err="1">
                <a:solidFill>
                  <a:srgbClr val="008000"/>
                </a:solidFill>
              </a:rPr>
              <a:t>.</a:t>
            </a:r>
            <a:r>
              <a:rPr lang="it-IT" sz="2400" b="1">
                <a:solidFill>
                  <a:srgbClr val="008000"/>
                </a:solidFill>
              </a:rPr>
              <a:t>Parodi@</a:t>
            </a:r>
            <a:r>
              <a:rPr lang="it-IT" sz="2400" b="1" dirty="0">
                <a:solidFill>
                  <a:srgbClr val="008000"/>
                </a:solidFill>
              </a:rPr>
              <a:t>Regione.Emilia-Romagna.it</a:t>
            </a:r>
          </a:p>
          <a:p>
            <a:pPr>
              <a:lnSpc>
                <a:spcPct val="9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NucleovalutazioneDpa@Regione.Emilia-Romagna.it</a:t>
            </a:r>
          </a:p>
          <a:p>
            <a:pPr>
              <a:lnSpc>
                <a:spcPct val="90000"/>
              </a:lnSpc>
            </a:pPr>
            <a:endParaRPr lang="it-IT" sz="2400" dirty="0"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hlinkClick r:id="rId3"/>
              </a:rPr>
              <a:t>https://fondieuropei.regione.emilia-romagna.it/fondi-strutturali/temi/nucleo-valutazione</a:t>
            </a:r>
            <a:endParaRPr lang="it-IT" sz="2400" b="1" dirty="0">
              <a:solidFill>
                <a:srgbClr val="0080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F52A381-D462-45E3-A08F-C1FB8509B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394" y="5844528"/>
            <a:ext cx="870835" cy="101347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00AB61D-5C19-4AA4-AACB-601E0487B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579" y="6076027"/>
            <a:ext cx="1915698" cy="61650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C079051-74A7-4EC4-8F0E-74230C7C7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" y="5891514"/>
            <a:ext cx="2350018" cy="9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4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965BF-4A24-463A-BB98-94A15B9D43E0}"/>
              </a:ext>
            </a:extLst>
          </p:cNvPr>
          <p:cNvSpPr txBox="1"/>
          <p:nvPr/>
        </p:nvSpPr>
        <p:spPr>
          <a:xfrm>
            <a:off x="7284" y="204899"/>
            <a:ext cx="82203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800" b="1">
                <a:solidFill>
                  <a:srgbClr val="000060"/>
                </a:solidFill>
                <a:ea typeface="Microsoft YaHei" panose="020B0503020204020204" pitchFamily="34" charset="-122"/>
              </a:rPr>
              <a:t>Cosa è la SNAI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D827DB0-C907-4FAA-98D1-006CB81CCEF4}"/>
              </a:ext>
            </a:extLst>
          </p:cNvPr>
          <p:cNvSpPr/>
          <p:nvPr/>
        </p:nvSpPr>
        <p:spPr>
          <a:xfrm>
            <a:off x="0" y="653978"/>
            <a:ext cx="8764438" cy="18035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2400" b="1" dirty="0">
                <a:solidFill>
                  <a:srgbClr val="008000"/>
                </a:solidFill>
                <a:ea typeface="Microsoft YaHei"/>
              </a:rPr>
              <a:t>Strategie territoriali integrate previste dal Reg. UE 1303/2013</a:t>
            </a:r>
          </a:p>
          <a:p>
            <a:r>
              <a:rPr lang="it-IT" sz="2000" dirty="0">
                <a:latin typeface="Calibri"/>
                <a:ea typeface="Calibri" panose="020F0502020204030204" pitchFamily="34" charset="0"/>
                <a:cs typeface="Calibri"/>
              </a:rPr>
              <a:t>In attuazione dell’obiettivo Coesione territoriale introdotto dalla Strategia di Lisbona, il regolamento 1303/2013 prevede nuovi strumenti di integrazione</a:t>
            </a:r>
          </a:p>
          <a:p>
            <a:r>
              <a:rPr lang="it-IT" sz="2000" dirty="0">
                <a:latin typeface="Calibri"/>
                <a:ea typeface="Calibri" panose="020F0502020204030204" pitchFamily="34" charset="0"/>
                <a:cs typeface="Calibri"/>
              </a:rPr>
              <a:t>per attuare strategie territoriali sul campo: sviluppo locale di tipo partecipativo (articoli da 32 a 35) e investimenti territoriali integrati (articolo 36)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D827DB0-C907-4FAA-98D1-006CB81CCEF4}"/>
              </a:ext>
            </a:extLst>
          </p:cNvPr>
          <p:cNvSpPr/>
          <p:nvPr/>
        </p:nvSpPr>
        <p:spPr>
          <a:xfrm>
            <a:off x="0" y="2476848"/>
            <a:ext cx="9052632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  <a:ea typeface="Microsoft YaHei"/>
              </a:rPr>
              <a:t>La SNAI nell’Accordo di Partenariato (AP)</a:t>
            </a:r>
          </a:p>
          <a:p>
            <a:r>
              <a:rPr lang="it-IT" sz="2000" dirty="0">
                <a:latin typeface="Calibri"/>
                <a:cs typeface="Calibri"/>
              </a:rPr>
              <a:t>La Strategia Nazionale per le Aree Interne rappresenta una delle due politiche territoriali introdotte nell’AP Italia 2014-20 ed è sperimentale. La SNAI: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latin typeface="Calibri"/>
                <a:cs typeface="Calibri"/>
              </a:rPr>
              <a:t>sostiene la competitività territoriale per contrastare il declino demografico che caratterizza alcune aree del Paese («interne» perché più lontane dai poli di servizio essenziale primario e avanzato), che corrispondono al 60% della superficie territoriale, al 52% dei Comuni e al 22% della popolazione italiana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latin typeface="Calibri"/>
                <a:cs typeface="Calibri"/>
              </a:rPr>
              <a:t>ha lo scopo di creare nuove possibilità di reddito e di assicurare maggiore accessibilità ai servizi essenziali ed è sostenuta sia dai fondi europei (FESR, FSE e FEASR), per il cofinanziamento di progetti di sviluppo locale, sia da risorse nazionali attraverso la Legge di Stabilità, per i servizi</a:t>
            </a:r>
          </a:p>
          <a:p>
            <a:pPr marL="342900" indent="-342900">
              <a:buFont typeface="Arial"/>
              <a:buChar char="•"/>
            </a:pPr>
            <a:r>
              <a:rPr lang="it-IT" sz="2000" dirty="0">
                <a:latin typeface="Calibri"/>
                <a:cs typeface="Calibri"/>
              </a:rPr>
              <a:t>è attuata con una governance multilivello (CTAI, Regioni, EELL)</a:t>
            </a:r>
          </a:p>
          <a:p>
            <a:endParaRPr lang="it-IT" sz="2000" dirty="0">
              <a:latin typeface="Calibri" panose="020F05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E869B32-3D73-4C2E-986C-697D4901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2F7C3B-0EE6-467C-A232-A4ABA7C4A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6061"/>
            <a:ext cx="1515649" cy="6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5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965BF-4A24-463A-BB98-94A15B9D43E0}"/>
              </a:ext>
            </a:extLst>
          </p:cNvPr>
          <p:cNvSpPr txBox="1"/>
          <p:nvPr/>
        </p:nvSpPr>
        <p:spPr>
          <a:xfrm>
            <a:off x="7284" y="335588"/>
            <a:ext cx="822036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800" b="1">
                <a:solidFill>
                  <a:srgbClr val="000060"/>
                </a:solidFill>
                <a:ea typeface="Microsoft YaHei" panose="020B0503020204020204" pitchFamily="34" charset="-122"/>
              </a:rPr>
              <a:t>Approccio teorico SNAI: agire sulle pre-condizioni, per stimolare processi autonomi di crescita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D827DB0-C907-4FAA-98D1-006CB81CCEF4}"/>
              </a:ext>
            </a:extLst>
          </p:cNvPr>
          <p:cNvSpPr/>
          <p:nvPr/>
        </p:nvSpPr>
        <p:spPr>
          <a:xfrm>
            <a:off x="7284" y="1289695"/>
            <a:ext cx="8576810" cy="21113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it-IT" sz="2400" b="1">
                <a:solidFill>
                  <a:srgbClr val="008000"/>
                </a:solidFill>
                <a:ea typeface="Microsoft YaHei" panose="020B0503020204020204" pitchFamily="34" charset="-122"/>
              </a:rPr>
              <a:t>Le pre-condizioni socio-demografiche e di benessere dei cittadini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</a:rPr>
              <a:t>Ripresa demografica delle aree più periferiche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Recupero del sistema insediativo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</a:rPr>
              <a:t>Ripristino delle condizioni minime di manutenzione del territorio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</a:rPr>
              <a:t>Offerta di </a:t>
            </a:r>
            <a:r>
              <a:rPr lang="it-IT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servizi ai cittadini, complementari e di livello comparabile a quelli erogati nelle aree centrali (Salute</a:t>
            </a: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</a:rPr>
              <a:t>; mobilità e trasporti; Istruzione)</a:t>
            </a:r>
            <a:endParaRPr lang="it-IT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D827DB0-C907-4FAA-98D1-006CB81CCEF4}"/>
              </a:ext>
            </a:extLst>
          </p:cNvPr>
          <p:cNvSpPr/>
          <p:nvPr/>
        </p:nvSpPr>
        <p:spPr>
          <a:xfrm>
            <a:off x="194912" y="3510697"/>
            <a:ext cx="8576810" cy="20005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it-IT" sz="2400" b="1" dirty="0">
                <a:solidFill>
                  <a:srgbClr val="008000"/>
                </a:solidFill>
                <a:ea typeface="Microsoft YaHei" panose="020B0503020204020204" pitchFamily="34" charset="-122"/>
              </a:rPr>
              <a:t>Gli obiettivi per lo sviluppo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utilizzo sostenibile delle risorse territoriali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crescita della domanda locale di lavoro e dell’offerta, attraverso la promozione del sistema locale di produzione e servizi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crescita delle conoscenze e competenze dei lavoratori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capacità di confronto efficace con la domanda di mercato 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E869B32-3D73-4C2E-986C-697D4901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0131FBA-15AB-4499-9933-E197C703E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08342"/>
            <a:ext cx="1768282" cy="7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52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5CF49F3-29AE-41FE-A90F-B69CDBB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CF62A1-53D2-4739-925F-F0A6A285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" y="6130762"/>
            <a:ext cx="1768282" cy="7272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FD78D2-F831-452D-AB26-A8BE875B1F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" y="923915"/>
            <a:ext cx="7825992" cy="593015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28EE9E7-E082-4CCB-922D-2A75A69D1338}"/>
              </a:ext>
            </a:extLst>
          </p:cNvPr>
          <p:cNvSpPr/>
          <p:nvPr/>
        </p:nvSpPr>
        <p:spPr>
          <a:xfrm>
            <a:off x="393428" y="242455"/>
            <a:ext cx="7772304" cy="5959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3200" b="1">
                <a:solidFill>
                  <a:srgbClr val="006600"/>
                </a:solidFill>
              </a:rPr>
              <a:t>La SNAI in Emilia-Romagna</a:t>
            </a:r>
            <a:endParaRPr lang="it-IT" sz="3200" b="1">
              <a:solidFill>
                <a:srgbClr val="0066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46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965BF-4A24-463A-BB98-94A15B9D43E0}"/>
              </a:ext>
            </a:extLst>
          </p:cNvPr>
          <p:cNvSpPr txBox="1"/>
          <p:nvPr/>
        </p:nvSpPr>
        <p:spPr>
          <a:xfrm>
            <a:off x="263841" y="0"/>
            <a:ext cx="85379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6600"/>
                </a:solidFill>
              </a:rPr>
              <a:t>Gli assi portanti della programmazione territoriale della Regione Emilia-Romagna, le aree interne e i comuni montani</a:t>
            </a:r>
            <a:endParaRPr lang="it-IT" sz="2400" dirty="0">
              <a:solidFill>
                <a:srgbClr val="0066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703B794-1ED2-42DE-A45F-8ADF3085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6431859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E0FD4A-26DD-425D-913D-388712C56B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8" y="725794"/>
            <a:ext cx="8636937" cy="56075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E66B87-6155-4249-B37D-B399BEAA4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718" y="6130763"/>
            <a:ext cx="1768282" cy="7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72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5CF49F3-29AE-41FE-A90F-B69CDBB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CF62A1-53D2-4739-925F-F0A6A285D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" y="6130762"/>
            <a:ext cx="1768282" cy="72723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4B576B6-ABE4-4169-A0C2-AA2675320C69}"/>
              </a:ext>
            </a:extLst>
          </p:cNvPr>
          <p:cNvSpPr/>
          <p:nvPr/>
        </p:nvSpPr>
        <p:spPr>
          <a:xfrm>
            <a:off x="696351" y="235599"/>
            <a:ext cx="7125286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006600"/>
                </a:solidFill>
              </a:rPr>
              <a:t>Schema del Coordinamento Regionale Governance per l’attuazione della SNAI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282D45-8E29-4B65-9FE4-FF7A76E6DC3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67" y="1232325"/>
            <a:ext cx="6071308" cy="49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965BF-4A24-463A-BB98-94A15B9D43E0}"/>
              </a:ext>
            </a:extLst>
          </p:cNvPr>
          <p:cNvSpPr txBox="1"/>
          <p:nvPr/>
        </p:nvSpPr>
        <p:spPr>
          <a:xfrm>
            <a:off x="116114" y="0"/>
            <a:ext cx="613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rgbClr val="006600"/>
                </a:solidFill>
              </a:rPr>
              <a:t>Le strategie Aree Interne in RER </a:t>
            </a:r>
            <a:endParaRPr lang="it-IT" sz="2800">
              <a:solidFill>
                <a:srgbClr val="00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F26C79F-0196-4650-8F99-DDD8010F26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625" y="523220"/>
            <a:ext cx="8217074" cy="611443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703B794-1ED2-42DE-A45F-8ADF30850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95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>
            <a:extLst>
              <a:ext uri="{FF2B5EF4-FFF2-40B4-BE49-F238E27FC236}">
                <a16:creationId xmlns:a16="http://schemas.microsoft.com/office/drawing/2014/main" id="{3C0D1505-835B-4CB5-9472-61FEA09A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766"/>
            <a:ext cx="830921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it-IT" sz="2400" b="1">
                <a:solidFill>
                  <a:srgbClr val="006600"/>
                </a:solidFill>
                <a:latin typeface="+mn-lt"/>
                <a:ea typeface="+mn-ea"/>
              </a:rPr>
              <a:t>Le tappe principali dell’elaborazione delle strategie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B0E31A8-1D8B-44D3-807B-624B43F4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51502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E067E70-D4E9-41FC-8D35-C4C31D02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" y="6130762"/>
            <a:ext cx="1768282" cy="7272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F4AEB4-89B5-4E55-AEAF-8384866011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3" y="873388"/>
            <a:ext cx="8417976" cy="5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8D6932-CFF4-4425-90AC-0E4AB4006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1" y="3038738"/>
            <a:ext cx="7429491" cy="35935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965BF-4A24-463A-BB98-94A15B9D43E0}"/>
              </a:ext>
            </a:extLst>
          </p:cNvPr>
          <p:cNvSpPr txBox="1"/>
          <p:nvPr/>
        </p:nvSpPr>
        <p:spPr>
          <a:xfrm>
            <a:off x="0" y="362547"/>
            <a:ext cx="85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>
                <a:solidFill>
                  <a:srgbClr val="006600"/>
                </a:solidFill>
              </a:rPr>
              <a:t>Risorse e fonti: dati aggregati </a:t>
            </a:r>
            <a:endParaRPr lang="it-IT">
              <a:solidFill>
                <a:srgbClr val="006600"/>
              </a:solidFill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5B750CA-3812-488F-8C1A-2AE4D65F1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46157"/>
              </p:ext>
            </p:extLst>
          </p:nvPr>
        </p:nvGraphicFramePr>
        <p:xfrm>
          <a:off x="154172" y="1335938"/>
          <a:ext cx="8989827" cy="1265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658">
                  <a:extLst>
                    <a:ext uri="{9D8B030D-6E8A-4147-A177-3AD203B41FA5}">
                      <a16:colId xmlns:a16="http://schemas.microsoft.com/office/drawing/2014/main" val="1084468467"/>
                    </a:ext>
                  </a:extLst>
                </a:gridCol>
                <a:gridCol w="1185025">
                  <a:extLst>
                    <a:ext uri="{9D8B030D-6E8A-4147-A177-3AD203B41FA5}">
                      <a16:colId xmlns:a16="http://schemas.microsoft.com/office/drawing/2014/main" val="4123739156"/>
                    </a:ext>
                  </a:extLst>
                </a:gridCol>
                <a:gridCol w="1294915">
                  <a:extLst>
                    <a:ext uri="{9D8B030D-6E8A-4147-A177-3AD203B41FA5}">
                      <a16:colId xmlns:a16="http://schemas.microsoft.com/office/drawing/2014/main" val="3746537157"/>
                    </a:ext>
                  </a:extLst>
                </a:gridCol>
                <a:gridCol w="1069195">
                  <a:extLst>
                    <a:ext uri="{9D8B030D-6E8A-4147-A177-3AD203B41FA5}">
                      <a16:colId xmlns:a16="http://schemas.microsoft.com/office/drawing/2014/main" val="1067923794"/>
                    </a:ext>
                  </a:extLst>
                </a:gridCol>
                <a:gridCol w="1133393">
                  <a:extLst>
                    <a:ext uri="{9D8B030D-6E8A-4147-A177-3AD203B41FA5}">
                      <a16:colId xmlns:a16="http://schemas.microsoft.com/office/drawing/2014/main" val="1199866097"/>
                    </a:ext>
                  </a:extLst>
                </a:gridCol>
                <a:gridCol w="966811">
                  <a:extLst>
                    <a:ext uri="{9D8B030D-6E8A-4147-A177-3AD203B41FA5}">
                      <a16:colId xmlns:a16="http://schemas.microsoft.com/office/drawing/2014/main" val="2263572854"/>
                    </a:ext>
                  </a:extLst>
                </a:gridCol>
                <a:gridCol w="1133847">
                  <a:extLst>
                    <a:ext uri="{9D8B030D-6E8A-4147-A177-3AD203B41FA5}">
                      <a16:colId xmlns:a16="http://schemas.microsoft.com/office/drawing/2014/main" val="37550303"/>
                    </a:ext>
                  </a:extLst>
                </a:gridCol>
                <a:gridCol w="1116983">
                  <a:extLst>
                    <a:ext uri="{9D8B030D-6E8A-4147-A177-3AD203B41FA5}">
                      <a16:colId xmlns:a16="http://schemas.microsoft.com/office/drawing/2014/main" val="748690813"/>
                    </a:ext>
                  </a:extLst>
                </a:gridCol>
              </a:tblGrid>
              <a:tr h="747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numero interventi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Risorse totali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Legge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 Stabilità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FSE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FESR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PAL Leader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PSR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Altre risorse pubbliche o private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99884084"/>
                  </a:ext>
                </a:extLst>
              </a:tr>
              <a:tr h="276147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68.174.777</a:t>
                      </a:r>
                      <a:endParaRPr lang="it-IT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14.997.920</a:t>
                      </a:r>
                      <a:endParaRPr lang="it-IT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2.267.000</a:t>
                      </a:r>
                      <a:endParaRPr lang="it-IT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12.056.485</a:t>
                      </a:r>
                      <a:endParaRPr lang="it-IT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1.435.000</a:t>
                      </a:r>
                      <a:endParaRPr lang="it-IT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27.236.572</a:t>
                      </a:r>
                      <a:endParaRPr lang="it-IT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9.798.800</a:t>
                      </a:r>
                      <a:endParaRPr lang="it-IT" sz="1800" b="1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408865"/>
                  </a:ext>
                </a:extLst>
              </a:tr>
            </a:tbl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E5FFAC15-16F1-47F7-A975-C1FA3EA5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465569"/>
            <a:ext cx="1946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20B659-CA6C-4034-80C5-6AA8B355B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" y="6144829"/>
            <a:ext cx="1768282" cy="72723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EB4657E-77E9-4661-8749-EE0E44796C2B}"/>
              </a:ext>
            </a:extLst>
          </p:cNvPr>
          <p:cNvSpPr/>
          <p:nvPr/>
        </p:nvSpPr>
        <p:spPr>
          <a:xfrm>
            <a:off x="2536923" y="3038738"/>
            <a:ext cx="5376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B050"/>
                </a:solidFill>
              </a:rPr>
              <a:t>Quota risorse per fonte di finanziamento</a:t>
            </a:r>
            <a:endParaRPr lang="it-IT" sz="2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42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57AE71381C484796E5D4CC854A94F8" ma:contentTypeVersion="11" ma:contentTypeDescription="Creare un nuovo documento." ma:contentTypeScope="" ma:versionID="613734b7bd88e9131d386254b9c0546b">
  <xsd:schema xmlns:xsd="http://www.w3.org/2001/XMLSchema" xmlns:xs="http://www.w3.org/2001/XMLSchema" xmlns:p="http://schemas.microsoft.com/office/2006/metadata/properties" xmlns:ns2="6aa1ff94-b460-41d5-85e9-9cfdc8f89ff3" xmlns:ns3="f4c697c0-2164-4e83-a5ab-462bae68a4a5" targetNamespace="http://schemas.microsoft.com/office/2006/metadata/properties" ma:root="true" ma:fieldsID="b08417686332fa7067c25a2aed9d0927" ns2:_="" ns3:_="">
    <xsd:import namespace="6aa1ff94-b460-41d5-85e9-9cfdc8f89ff3"/>
    <xsd:import namespace="f4c697c0-2164-4e83-a5ab-462bae68a4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1ff94-b460-41d5-85e9-9cfdc8f89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697c0-2164-4e83-a5ab-462bae68a4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9604E-9D88-45D7-ACE3-0718C18F0AB5}">
  <ds:schemaRefs>
    <ds:schemaRef ds:uri="http://schemas.microsoft.com/office/infopath/2007/PartnerControls"/>
    <ds:schemaRef ds:uri="http://purl.org/dc/terms/"/>
    <ds:schemaRef ds:uri="http://www.w3.org/XML/1998/namespace"/>
    <ds:schemaRef ds:uri="6aa1ff94-b460-41d5-85e9-9cfdc8f89ff3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4c697c0-2164-4e83-a5ab-462bae68a4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93B526-26D0-40F4-A560-90977F4F0F5B}">
  <ds:schemaRefs>
    <ds:schemaRef ds:uri="6aa1ff94-b460-41d5-85e9-9cfdc8f89ff3"/>
    <ds:schemaRef ds:uri="f4c697c0-2164-4e83-a5ab-462bae68a4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948B58B-04AF-4B94-BA6C-222C1B2617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1272</Words>
  <Application>Microsoft Office PowerPoint</Application>
  <PresentationFormat>Presentazione su schermo (4:3)</PresentationFormat>
  <Paragraphs>143</Paragraphs>
  <Slides>16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Symbol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esiti del Tavolo di confronto partenariale:  OP 5 Europa più vicina ai cittadini</vt:lpstr>
      <vt:lpstr>Presentazione standard di PowerPoint</vt:lpstr>
      <vt:lpstr>Presentazione standard di PowerPoint</vt:lpstr>
    </vt:vector>
  </TitlesOfParts>
  <Company>Kitchen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Raffaella Ploia</dc:creator>
  <cp:lastModifiedBy>Parodi Gianluca</cp:lastModifiedBy>
  <cp:revision>18</cp:revision>
  <cp:lastPrinted>2019-09-06T14:18:10Z</cp:lastPrinted>
  <dcterms:created xsi:type="dcterms:W3CDTF">2016-12-15T06:05:19Z</dcterms:created>
  <dcterms:modified xsi:type="dcterms:W3CDTF">2020-09-02T16:05:17Z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0x0101009757AE71381C484796E5D4CC854A94F8</vt:lpwstr>
  </property>
  <property fmtid="{D5CDD505-2E9C-101B-9397-08002B2CF9AE}" pid="3" name="AuthorIds_UIVersion_1536">
    <vt:lpwstr>16</vt:lpwstr>
  </property>
  <property fmtid="{D5CDD505-2E9C-101B-9397-08002B2CF9AE}" pid="4" name="Order">
    <vt:r8>3206800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</Properties>
</file>